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9765246">
            <a:off x="438912" y="887425"/>
            <a:ext cx="231343"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9071744">
            <a:off x="670255" y="687628"/>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8743846">
            <a:off x="891082" y="445770"/>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8221404">
            <a:off x="1111910" y="161848"/>
            <a:ext cx="189280"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19500000">
            <a:off x="607161" y="929487"/>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2700000">
            <a:off x="754380" y="792784"/>
            <a:ext cx="199796" cy="84124"/>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19500000">
            <a:off x="901598" y="656082"/>
            <a:ext cx="199796" cy="84124"/>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2700000">
            <a:off x="1048816" y="498348"/>
            <a:ext cx="199796" cy="84124"/>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19500000">
            <a:off x="1164488" y="330098"/>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2634754">
            <a:off x="11183111" y="6035040"/>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3328256">
            <a:off x="10991088" y="5861304"/>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3656154">
            <a:off x="10799063" y="5650992"/>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4178596">
            <a:off x="10634472" y="5404104"/>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2100000">
            <a:off x="11237976" y="6071616"/>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18900000">
            <a:off x="11109959" y="5952744"/>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2100000">
            <a:off x="10981944" y="5833872"/>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18900000">
            <a:off x="10853928" y="5696712"/>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2100000">
            <a:off x="10753344" y="5550408"/>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28700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44244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059789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75334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3886200" y="594360"/>
            <a:ext cx="4434840" cy="320040"/>
          </a:xfrm>
          <a:prstGeom prst="rect">
            <a:avLst/>
          </a:prstGeom>
          <a:noFill/>
        </p:spPr>
        <p:txBody>
          <a:bodyPr wrap="square" anchor="t">
            <a:spAutoFit/>
          </a:bodyPr>
          <a:lstStyle/>
          <a:p>
            <a:pPr algn="ctr"/>
            <a:r>
              <a:rPr sz="1050" b="1" i="0">
                <a:solidFill>
                  <a:srgbClr val="8BA189"/>
                </a:solidFill>
                <a:latin typeface="Lato"/>
              </a:rPr>
              <a:t>MARINA VIEW NURSERY</a:t>
            </a:r>
          </a:p>
        </p:txBody>
      </p:sp>
      <p:sp>
        <p:nvSpPr>
          <p:cNvPr id="26" name="TextBox 25"/>
          <p:cNvSpPr txBox="1"/>
          <p:nvPr/>
        </p:nvSpPr>
        <p:spPr>
          <a:xfrm>
            <a:off x="1143000" y="1874519"/>
            <a:ext cx="9921240" cy="731520"/>
          </a:xfrm>
          <a:prstGeom prst="rect">
            <a:avLst/>
          </a:prstGeom>
          <a:noFill/>
        </p:spPr>
        <p:txBody>
          <a:bodyPr wrap="square" anchor="t">
            <a:spAutoFit/>
          </a:bodyPr>
          <a:lstStyle/>
          <a:p>
            <a:pPr algn="ctr"/>
            <a:r>
              <a:rPr sz="3100" b="1" i="0">
                <a:solidFill>
                  <a:srgbClr val="663031"/>
                </a:solidFill>
                <a:latin typeface="Lato"/>
              </a:rPr>
              <a:t>Our Improvement Plan</a:t>
            </a:r>
          </a:p>
        </p:txBody>
      </p:sp>
      <p:sp>
        <p:nvSpPr>
          <p:cNvPr id="27" name="TextBox 26"/>
          <p:cNvSpPr txBox="1"/>
          <p:nvPr/>
        </p:nvSpPr>
        <p:spPr>
          <a:xfrm>
            <a:off x="3520440" y="2670048"/>
            <a:ext cx="5166360" cy="502920"/>
          </a:xfrm>
          <a:prstGeom prst="rect">
            <a:avLst/>
          </a:prstGeom>
          <a:noFill/>
        </p:spPr>
        <p:txBody>
          <a:bodyPr wrap="square" anchor="t">
            <a:spAutoFit/>
          </a:bodyPr>
          <a:lstStyle/>
          <a:p>
            <a:pPr algn="ctr"/>
            <a:r>
              <a:rPr sz="2000" b="1" i="0">
                <a:solidFill>
                  <a:srgbClr val="5B4B3D"/>
                </a:solidFill>
                <a:latin typeface="Lato"/>
              </a:rPr>
              <a:t>2026 - 2027</a:t>
            </a:r>
          </a:p>
        </p:txBody>
      </p:sp>
      <p:sp>
        <p:nvSpPr>
          <p:cNvPr id="28" name="Rounded Rectangle 27"/>
          <p:cNvSpPr/>
          <p:nvPr/>
        </p:nvSpPr>
        <p:spPr>
          <a:xfrm>
            <a:off x="1234440" y="3703320"/>
            <a:ext cx="9738360" cy="621792"/>
          </a:xfrm>
          <a:prstGeom prst="roundRect">
            <a:avLst>
              <a:gd name="adj" fmla="val 18000"/>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508760" y="3813048"/>
            <a:ext cx="9189720" cy="384048"/>
          </a:xfrm>
          <a:prstGeom prst="rect">
            <a:avLst/>
          </a:prstGeom>
          <a:noFill/>
        </p:spPr>
        <p:txBody>
          <a:bodyPr wrap="square" anchor="ctr">
            <a:spAutoFit/>
          </a:bodyPr>
          <a:lstStyle/>
          <a:p>
            <a:pPr algn="ctr"/>
            <a:r>
              <a:rPr sz="1320" b="1">
                <a:solidFill>
                  <a:srgbClr val="5B4B3D"/>
                </a:solidFill>
                <a:latin typeface="Lato"/>
              </a:rPr>
              <a:t>A little look at our priorities for the year ahead and what we’ll be focusing on.</a:t>
            </a:r>
          </a:p>
        </p:txBody>
      </p:sp>
      <p:sp>
        <p:nvSpPr>
          <p:cNvPr id="30" name="TextBox 29"/>
          <p:cNvSpPr txBox="1"/>
          <p:nvPr/>
        </p:nvSpPr>
        <p:spPr>
          <a:xfrm>
            <a:off x="2926080" y="4892040"/>
            <a:ext cx="6355080" cy="369332"/>
          </a:xfrm>
          <a:prstGeom prst="rect">
            <a:avLst/>
          </a:prstGeom>
          <a:noFill/>
        </p:spPr>
        <p:txBody>
          <a:bodyPr wrap="square" anchor="t">
            <a:spAutoFit/>
          </a:bodyPr>
          <a:lstStyle/>
          <a:p>
            <a:pPr algn="ctr">
              <a:defRPr/>
            </a:pPr>
            <a:r>
              <a:rPr b="1" dirty="0">
                <a:solidFill>
                  <a:srgbClr val="CF7470"/>
                </a:solidFill>
                <a:latin typeface="Lato"/>
              </a:rPr>
              <a:t>Nurture</a:t>
            </a:r>
            <a:r>
              <a:rPr b="1" dirty="0">
                <a:solidFill>
                  <a:srgbClr val="4D8F99"/>
                </a:solidFill>
                <a:latin typeface="Lato"/>
              </a:rPr>
              <a:t>  •  Discover</a:t>
            </a:r>
            <a:r>
              <a:rPr b="1" dirty="0">
                <a:solidFill>
                  <a:srgbClr val="CF7470"/>
                </a:solidFill>
                <a:latin typeface="Lato"/>
              </a:rPr>
              <a:t>  •  Inspire</a:t>
            </a:r>
          </a:p>
        </p:txBody>
      </p:sp>
      <p:sp>
        <p:nvSpPr>
          <p:cNvPr id="31" name="Oval 30"/>
          <p:cNvSpPr/>
          <p:nvPr/>
        </p:nvSpPr>
        <p:spPr>
          <a:xfrm>
            <a:off x="5413248" y="5623560"/>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5568696" y="5660136"/>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5724144" y="5623560"/>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5879592" y="5660136"/>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6035040" y="5623560"/>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190488" y="5660136"/>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6345936" y="5623560"/>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3794760" y="512064"/>
            <a:ext cx="4572000" cy="457200"/>
          </a:xfrm>
          <a:prstGeom prst="rect">
            <a:avLst/>
          </a:prstGeom>
          <a:solidFill>
            <a:srgbClr val="FAF7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0" name="Picture 39" descr="MV logo no background(3).png"/>
          <p:cNvPicPr>
            <a:picLocks noChangeAspect="1"/>
          </p:cNvPicPr>
          <p:nvPr/>
        </p:nvPicPr>
        <p:blipFill>
          <a:blip r:embed="rId2"/>
          <a:stretch>
            <a:fillRect/>
          </a:stretch>
        </p:blipFill>
        <p:spPr>
          <a:xfrm>
            <a:off x="5367528" y="384048"/>
            <a:ext cx="1463040" cy="14630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2634754">
            <a:off x="11162995" y="893368"/>
            <a:ext cx="221284"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3328256">
            <a:off x="10951768" y="702259"/>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3656154">
            <a:off x="10740542" y="470916"/>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4178596">
            <a:off x="10559491" y="199339"/>
            <a:ext cx="181051"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2100000">
            <a:off x="11223345" y="933602"/>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18900000">
            <a:off x="11082528" y="802843"/>
            <a:ext cx="191109" cy="80467"/>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2100000">
            <a:off x="10941710" y="672084"/>
            <a:ext cx="191109" cy="80467"/>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18900000">
            <a:off x="10800892" y="521208"/>
            <a:ext cx="191109" cy="80467"/>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2100000">
            <a:off x="10690250" y="360273"/>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9765246">
            <a:off x="502920" y="6025896"/>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9071744">
            <a:off x="704088" y="5852159"/>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8743846">
            <a:off x="896112" y="5641848"/>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8221404">
            <a:off x="1088136" y="5394959"/>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19500000">
            <a:off x="649224" y="6062472"/>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2700000">
            <a:off x="777240" y="5943600"/>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19500000">
            <a:off x="905256" y="5824728"/>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2700000">
            <a:off x="1033271" y="5687568"/>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19500000">
            <a:off x="1133856" y="5541264"/>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59436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4980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0525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6070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160520" y="502920"/>
            <a:ext cx="3886200" cy="320040"/>
          </a:xfrm>
          <a:prstGeom prst="rect">
            <a:avLst/>
          </a:prstGeom>
          <a:noFill/>
        </p:spPr>
        <p:txBody>
          <a:bodyPr wrap="square" anchor="t">
            <a:spAutoFit/>
          </a:bodyPr>
          <a:lstStyle/>
          <a:p>
            <a:pPr algn="ctr"/>
            <a:r>
              <a:rPr sz="1000" b="1" i="0">
                <a:solidFill>
                  <a:srgbClr val="8BA189"/>
                </a:solidFill>
                <a:latin typeface="Lato"/>
              </a:rPr>
              <a:t>OUR PLANS FOR THE YEAR AHEAD</a:t>
            </a:r>
          </a:p>
        </p:txBody>
      </p:sp>
      <p:sp>
        <p:nvSpPr>
          <p:cNvPr id="26" name="TextBox 25"/>
          <p:cNvSpPr txBox="1"/>
          <p:nvPr/>
        </p:nvSpPr>
        <p:spPr>
          <a:xfrm>
            <a:off x="1051560" y="758952"/>
            <a:ext cx="10104120" cy="640080"/>
          </a:xfrm>
          <a:prstGeom prst="rect">
            <a:avLst/>
          </a:prstGeom>
          <a:noFill/>
        </p:spPr>
        <p:txBody>
          <a:bodyPr wrap="square" anchor="t">
            <a:spAutoFit/>
          </a:bodyPr>
          <a:lstStyle/>
          <a:p>
            <a:pPr algn="ctr"/>
            <a:r>
              <a:rPr sz="2700" b="1" i="0">
                <a:solidFill>
                  <a:srgbClr val="663031"/>
                </a:solidFill>
                <a:latin typeface="Lato"/>
              </a:rPr>
              <a:t>Our priorities for 2026–2027</a:t>
            </a:r>
          </a:p>
        </p:txBody>
      </p:sp>
      <p:sp>
        <p:nvSpPr>
          <p:cNvPr id="27" name="TextBox 26"/>
          <p:cNvSpPr txBox="1"/>
          <p:nvPr/>
        </p:nvSpPr>
        <p:spPr>
          <a:xfrm>
            <a:off x="1325880" y="1691640"/>
            <a:ext cx="9509760" cy="960120"/>
          </a:xfrm>
          <a:prstGeom prst="rect">
            <a:avLst/>
          </a:prstGeom>
          <a:noFill/>
        </p:spPr>
        <p:txBody>
          <a:bodyPr wrap="square" anchor="t">
            <a:spAutoFit/>
          </a:bodyPr>
          <a:lstStyle/>
          <a:p>
            <a:pPr algn="ctr"/>
            <a:r>
              <a:rPr sz="1500" b="0" i="0">
                <a:solidFill>
                  <a:srgbClr val="46433D"/>
                </a:solidFill>
                <a:latin typeface="Lato"/>
              </a:rPr>
              <a:t>Every year we take time to think about what is going well at Marina View and what we would love to make even better. We listen to our children, families and staff, look closely at children's experiences and learning, and use all of this to decide where to focus next.</a:t>
            </a:r>
          </a:p>
        </p:txBody>
      </p:sp>
      <p:sp>
        <p:nvSpPr>
          <p:cNvPr id="28" name="Oval 27"/>
          <p:cNvSpPr/>
          <p:nvPr/>
        </p:nvSpPr>
        <p:spPr>
          <a:xfrm>
            <a:off x="1417320" y="3063240"/>
            <a:ext cx="2514600" cy="1874519"/>
          </a:xfrm>
          <a:prstGeom prst="ellipse">
            <a:avLst/>
          </a:prstGeom>
          <a:solidFill>
            <a:srgbClr val="E2EADE"/>
          </a:solidFill>
          <a:ln w="12700">
            <a:solidFill>
              <a:srgbClr val="8BA1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2404872" y="3255264"/>
            <a:ext cx="548640" cy="384048"/>
          </a:xfrm>
          <a:prstGeom prst="rect">
            <a:avLst/>
          </a:prstGeom>
          <a:noFill/>
        </p:spPr>
        <p:txBody>
          <a:bodyPr wrap="square" anchor="t">
            <a:spAutoFit/>
          </a:bodyPr>
          <a:lstStyle/>
          <a:p>
            <a:pPr algn="ctr"/>
            <a:r>
              <a:rPr sz="1600" b="1" i="0">
                <a:solidFill>
                  <a:srgbClr val="8BA189"/>
                </a:solidFill>
                <a:latin typeface="Lato"/>
              </a:rPr>
              <a:t>1</a:t>
            </a:r>
          </a:p>
        </p:txBody>
      </p:sp>
      <p:sp>
        <p:nvSpPr>
          <p:cNvPr id="30" name="TextBox 29"/>
          <p:cNvSpPr txBox="1"/>
          <p:nvPr/>
        </p:nvSpPr>
        <p:spPr>
          <a:xfrm>
            <a:off x="1645920" y="3685032"/>
            <a:ext cx="2057400" cy="685800"/>
          </a:xfrm>
          <a:prstGeom prst="rect">
            <a:avLst/>
          </a:prstGeom>
          <a:noFill/>
        </p:spPr>
        <p:txBody>
          <a:bodyPr wrap="square" anchor="t">
            <a:spAutoFit/>
          </a:bodyPr>
          <a:lstStyle/>
          <a:p>
            <a:pPr algn="ctr"/>
            <a:r>
              <a:rPr sz="1600" b="1">
                <a:solidFill>
                  <a:srgbClr val="663031"/>
                </a:solidFill>
                <a:latin typeface="Lato"/>
              </a:rPr>
              <a:t>Outdoor Play &amp; Learning</a:t>
            </a:r>
          </a:p>
        </p:txBody>
      </p:sp>
      <p:sp>
        <p:nvSpPr>
          <p:cNvPr id="31" name="Oval 30"/>
          <p:cNvSpPr/>
          <p:nvPr/>
        </p:nvSpPr>
        <p:spPr>
          <a:xfrm>
            <a:off x="4663440" y="3063240"/>
            <a:ext cx="2514600" cy="1874519"/>
          </a:xfrm>
          <a:prstGeom prst="ellipse">
            <a:avLst/>
          </a:prstGeom>
          <a:solidFill>
            <a:srgbClr val="EEBEB7"/>
          </a:solidFill>
          <a:ln w="12700">
            <a:solidFill>
              <a:srgbClr val="E8B0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5650992" y="3255264"/>
            <a:ext cx="548640" cy="384048"/>
          </a:xfrm>
          <a:prstGeom prst="rect">
            <a:avLst/>
          </a:prstGeom>
          <a:noFill/>
        </p:spPr>
        <p:txBody>
          <a:bodyPr wrap="square" anchor="t">
            <a:spAutoFit/>
          </a:bodyPr>
          <a:lstStyle/>
          <a:p>
            <a:pPr algn="ctr"/>
            <a:r>
              <a:rPr sz="1600" b="1" i="0">
                <a:solidFill>
                  <a:srgbClr val="E8B099"/>
                </a:solidFill>
                <a:latin typeface="Lato"/>
              </a:rPr>
              <a:t>2</a:t>
            </a:r>
          </a:p>
        </p:txBody>
      </p:sp>
      <p:sp>
        <p:nvSpPr>
          <p:cNvPr id="33" name="TextBox 32"/>
          <p:cNvSpPr txBox="1"/>
          <p:nvPr/>
        </p:nvSpPr>
        <p:spPr>
          <a:xfrm>
            <a:off x="4892040" y="3685032"/>
            <a:ext cx="2057400" cy="685800"/>
          </a:xfrm>
          <a:prstGeom prst="rect">
            <a:avLst/>
          </a:prstGeom>
          <a:noFill/>
        </p:spPr>
        <p:txBody>
          <a:bodyPr wrap="square" anchor="t">
            <a:spAutoFit/>
          </a:bodyPr>
          <a:lstStyle/>
          <a:p>
            <a:pPr algn="ctr"/>
            <a:r>
              <a:rPr sz="1600" b="1">
                <a:solidFill>
                  <a:srgbClr val="663031"/>
                </a:solidFill>
                <a:latin typeface="Lato"/>
              </a:rPr>
              <a:t>Strengthen Self-Evaluation</a:t>
            </a:r>
          </a:p>
        </p:txBody>
      </p:sp>
      <p:sp>
        <p:nvSpPr>
          <p:cNvPr id="34" name="Oval 33"/>
          <p:cNvSpPr/>
          <p:nvPr/>
        </p:nvSpPr>
        <p:spPr>
          <a:xfrm>
            <a:off x="7909560" y="3063240"/>
            <a:ext cx="2514600" cy="1874519"/>
          </a:xfrm>
          <a:prstGeom prst="ellipse">
            <a:avLst/>
          </a:prstGeom>
          <a:solidFill>
            <a:srgbClr val="BEDADC"/>
          </a:solidFill>
          <a:ln w="12700">
            <a:solidFill>
              <a:srgbClr val="CAA9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897112" y="3255264"/>
            <a:ext cx="548640" cy="384048"/>
          </a:xfrm>
          <a:prstGeom prst="rect">
            <a:avLst/>
          </a:prstGeom>
          <a:noFill/>
        </p:spPr>
        <p:txBody>
          <a:bodyPr wrap="square" anchor="t">
            <a:spAutoFit/>
          </a:bodyPr>
          <a:lstStyle/>
          <a:p>
            <a:pPr algn="ctr"/>
            <a:r>
              <a:rPr sz="1600" b="1" i="0">
                <a:solidFill>
                  <a:srgbClr val="CAA968"/>
                </a:solidFill>
                <a:latin typeface="Lato"/>
              </a:rPr>
              <a:t>3</a:t>
            </a:r>
          </a:p>
        </p:txBody>
      </p:sp>
      <p:sp>
        <p:nvSpPr>
          <p:cNvPr id="36" name="TextBox 35"/>
          <p:cNvSpPr txBox="1"/>
          <p:nvPr/>
        </p:nvSpPr>
        <p:spPr>
          <a:xfrm>
            <a:off x="8138160" y="3685032"/>
            <a:ext cx="2057400" cy="685800"/>
          </a:xfrm>
          <a:prstGeom prst="rect">
            <a:avLst/>
          </a:prstGeom>
          <a:noFill/>
        </p:spPr>
        <p:txBody>
          <a:bodyPr wrap="square" anchor="t">
            <a:spAutoFit/>
          </a:bodyPr>
          <a:lstStyle/>
          <a:p>
            <a:pPr algn="ctr"/>
            <a:r>
              <a:rPr sz="1600" b="1">
                <a:solidFill>
                  <a:srgbClr val="663031"/>
                </a:solidFill>
                <a:latin typeface="Lato"/>
              </a:rPr>
              <a:t>Numeracy</a:t>
            </a:r>
          </a:p>
        </p:txBody>
      </p:sp>
      <p:sp>
        <p:nvSpPr>
          <p:cNvPr id="37" name="TextBox 36"/>
          <p:cNvSpPr txBox="1"/>
          <p:nvPr/>
        </p:nvSpPr>
        <p:spPr>
          <a:xfrm>
            <a:off x="1463040" y="5650992"/>
            <a:ext cx="9235440" cy="438912"/>
          </a:xfrm>
          <a:prstGeom prst="rect">
            <a:avLst/>
          </a:prstGeom>
          <a:noFill/>
        </p:spPr>
        <p:txBody>
          <a:bodyPr wrap="square" anchor="t">
            <a:spAutoFit/>
          </a:bodyPr>
          <a:lstStyle/>
          <a:p>
            <a:pPr algn="ctr"/>
            <a:r>
              <a:rPr sz="1150" b="0" i="1">
                <a:solidFill>
                  <a:srgbClr val="706A60"/>
                </a:solidFill>
                <a:latin typeface="Lato"/>
              </a:rPr>
              <a:t>These priorities come from our ongoing self-evaluation, monitoring, staff reflection, family feedback and children's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9765246">
            <a:off x="438912" y="887425"/>
            <a:ext cx="231343"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9071744">
            <a:off x="670255" y="687628"/>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8743846">
            <a:off x="891082" y="445770"/>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8221404">
            <a:off x="1111910" y="161848"/>
            <a:ext cx="189280"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19500000">
            <a:off x="607161" y="929487"/>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2700000">
            <a:off x="754380" y="792784"/>
            <a:ext cx="199796" cy="84124"/>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19500000">
            <a:off x="901598" y="656082"/>
            <a:ext cx="199796" cy="84124"/>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2700000">
            <a:off x="1048816" y="498348"/>
            <a:ext cx="199796" cy="84124"/>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19500000">
            <a:off x="1164488" y="330098"/>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2634754">
            <a:off x="11183111" y="6035040"/>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3328256">
            <a:off x="10991088" y="5861304"/>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3656154">
            <a:off x="10799063" y="5650992"/>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4178596">
            <a:off x="10634472" y="5404104"/>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2100000">
            <a:off x="11237976" y="6071616"/>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18900000">
            <a:off x="11109959" y="5952744"/>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2100000">
            <a:off x="10981944" y="5833872"/>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18900000">
            <a:off x="10853928" y="5696712"/>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2100000">
            <a:off x="10753344" y="5550408"/>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28700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44244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059789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75334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160520" y="502920"/>
            <a:ext cx="3886200" cy="320040"/>
          </a:xfrm>
          <a:prstGeom prst="rect">
            <a:avLst/>
          </a:prstGeom>
          <a:noFill/>
        </p:spPr>
        <p:txBody>
          <a:bodyPr wrap="square" anchor="t">
            <a:spAutoFit/>
          </a:bodyPr>
          <a:lstStyle/>
          <a:p>
            <a:pPr algn="ctr"/>
            <a:r>
              <a:rPr sz="1000" b="1" i="0">
                <a:solidFill>
                  <a:srgbClr val="8BA189"/>
                </a:solidFill>
                <a:latin typeface="Lato"/>
              </a:rPr>
              <a:t>PRIORITY 1</a:t>
            </a:r>
          </a:p>
        </p:txBody>
      </p:sp>
      <p:sp>
        <p:nvSpPr>
          <p:cNvPr id="26" name="TextBox 25"/>
          <p:cNvSpPr txBox="1"/>
          <p:nvPr/>
        </p:nvSpPr>
        <p:spPr>
          <a:xfrm>
            <a:off x="1051560" y="758952"/>
            <a:ext cx="10104120" cy="640080"/>
          </a:xfrm>
          <a:prstGeom prst="rect">
            <a:avLst/>
          </a:prstGeom>
          <a:noFill/>
        </p:spPr>
        <p:txBody>
          <a:bodyPr wrap="square" anchor="t">
            <a:spAutoFit/>
          </a:bodyPr>
          <a:lstStyle/>
          <a:p>
            <a:pPr algn="ctr"/>
            <a:r>
              <a:rPr sz="2150" b="1">
                <a:solidFill>
                  <a:srgbClr val="663031"/>
                </a:solidFill>
                <a:latin typeface="Lato"/>
              </a:rPr>
              <a:t>To develop high-quality outdoor play and learning experiences which support children’s curiosity, confidence, independence and wellbeing</a:t>
            </a:r>
          </a:p>
        </p:txBody>
      </p:sp>
      <p:sp>
        <p:nvSpPr>
          <p:cNvPr id="27" name="TextBox 26"/>
          <p:cNvSpPr txBox="1"/>
          <p:nvPr/>
        </p:nvSpPr>
        <p:spPr>
          <a:xfrm>
            <a:off x="1920240" y="1417320"/>
            <a:ext cx="8366760" cy="530352"/>
          </a:xfrm>
          <a:prstGeom prst="rect">
            <a:avLst/>
          </a:prstGeom>
          <a:noFill/>
        </p:spPr>
        <p:txBody>
          <a:bodyPr wrap="square" anchor="t">
            <a:spAutoFit/>
          </a:bodyPr>
          <a:lstStyle/>
          <a:p>
            <a:pPr algn="ctr"/>
            <a:r>
              <a:rPr sz="1450" b="0" i="1">
                <a:solidFill>
                  <a:srgbClr val="5B4B3D"/>
                </a:solidFill>
                <a:latin typeface="Lato"/>
              </a:rPr>
              <a:t>Helping children become confident, curious and independent outdoors</a:t>
            </a:r>
          </a:p>
        </p:txBody>
      </p:sp>
      <p:sp>
        <p:nvSpPr>
          <p:cNvPr id="28" name="TextBox 27"/>
          <p:cNvSpPr txBox="1"/>
          <p:nvPr/>
        </p:nvSpPr>
        <p:spPr>
          <a:xfrm>
            <a:off x="1143000" y="1993392"/>
            <a:ext cx="2834640" cy="347472"/>
          </a:xfrm>
          <a:prstGeom prst="rect">
            <a:avLst/>
          </a:prstGeom>
          <a:noFill/>
        </p:spPr>
        <p:txBody>
          <a:bodyPr wrap="square" anchor="t">
            <a:spAutoFit/>
          </a:bodyPr>
          <a:lstStyle/>
          <a:p>
            <a:pPr algn="l"/>
            <a:r>
              <a:rPr sz="1500" b="1">
                <a:solidFill>
                  <a:srgbClr val="663031"/>
                </a:solidFill>
                <a:latin typeface="Lato"/>
              </a:rPr>
              <a:t>What does this mean?</a:t>
            </a:r>
          </a:p>
        </p:txBody>
      </p:sp>
      <p:sp>
        <p:nvSpPr>
          <p:cNvPr id="29" name="TextBox 28"/>
          <p:cNvSpPr txBox="1"/>
          <p:nvPr/>
        </p:nvSpPr>
        <p:spPr>
          <a:xfrm>
            <a:off x="1143000" y="2359152"/>
            <a:ext cx="4709160" cy="1234440"/>
          </a:xfrm>
          <a:prstGeom prst="rect">
            <a:avLst/>
          </a:prstGeom>
          <a:noFill/>
        </p:spPr>
        <p:txBody>
          <a:bodyPr wrap="square" anchor="t">
            <a:spAutoFit/>
          </a:bodyPr>
          <a:lstStyle/>
          <a:p>
            <a:pPr algn="l"/>
            <a:r>
              <a:rPr sz="1340" b="0" i="0">
                <a:solidFill>
                  <a:srgbClr val="46433D"/>
                </a:solidFill>
                <a:latin typeface="Lato"/>
              </a:rPr>
              <a:t>Outdoor play gives children space to move, explore, solve problems, be creative and learn how to make safe choices. We want high-quality outdoor learning to be a natural part of every child's week.</a:t>
            </a:r>
          </a:p>
        </p:txBody>
      </p:sp>
      <p:sp>
        <p:nvSpPr>
          <p:cNvPr id="30" name="TextBox 29"/>
          <p:cNvSpPr txBox="1"/>
          <p:nvPr/>
        </p:nvSpPr>
        <p:spPr>
          <a:xfrm>
            <a:off x="6400800" y="1993392"/>
            <a:ext cx="3291840" cy="347472"/>
          </a:xfrm>
          <a:prstGeom prst="rect">
            <a:avLst/>
          </a:prstGeom>
          <a:noFill/>
        </p:spPr>
        <p:txBody>
          <a:bodyPr wrap="square" anchor="t">
            <a:spAutoFit/>
          </a:bodyPr>
          <a:lstStyle/>
          <a:p>
            <a:pPr algn="l"/>
            <a:r>
              <a:rPr sz="1500" b="1">
                <a:solidFill>
                  <a:srgbClr val="663031"/>
                </a:solidFill>
                <a:latin typeface="Lato"/>
              </a:rPr>
              <a:t>What will we focus on?</a:t>
            </a:r>
          </a:p>
        </p:txBody>
      </p:sp>
      <p:sp>
        <p:nvSpPr>
          <p:cNvPr id="31" name="TextBox 30"/>
          <p:cNvSpPr txBox="1"/>
          <p:nvPr/>
        </p:nvSpPr>
        <p:spPr>
          <a:xfrm>
            <a:off x="6400800" y="2359152"/>
            <a:ext cx="4480560" cy="2240280"/>
          </a:xfrm>
          <a:prstGeom prst="rect">
            <a:avLst/>
          </a:prstGeom>
          <a:noFill/>
        </p:spPr>
        <p:txBody>
          <a:bodyPr wrap="square">
            <a:spAutoFit/>
          </a:bodyPr>
          <a:lstStyle/>
          <a:p>
            <a:pPr>
              <a:spcAft>
                <a:spcPts val="600"/>
              </a:spcAft>
              <a:defRPr sz="1230">
                <a:solidFill>
                  <a:srgbClr val="46433D"/>
                </a:solidFill>
                <a:latin typeface="Lato"/>
              </a:defRPr>
            </a:pPr>
            <a:r>
              <a:t>•  Reviewing our garden, Beach Explorers and local community experiences.</a:t>
            </a:r>
          </a:p>
          <a:p>
            <a:pPr>
              <a:spcAft>
                <a:spcPts val="600"/>
              </a:spcAft>
              <a:defRPr sz="1230">
                <a:solidFill>
                  <a:srgbClr val="46433D"/>
                </a:solidFill>
                <a:latin typeface="Lato"/>
              </a:defRPr>
            </a:pPr>
            <a:r>
              <a:t>•  Listening to children's ideas about what they enjoy and what could be even better.</a:t>
            </a:r>
          </a:p>
          <a:p>
            <a:pPr>
              <a:spcAft>
                <a:spcPts val="600"/>
              </a:spcAft>
              <a:defRPr sz="1230">
                <a:solidFill>
                  <a:srgbClr val="46433D"/>
                </a:solidFill>
                <a:latin typeface="Lato"/>
              </a:defRPr>
            </a:pPr>
            <a:r>
              <a:t>•  Building staff confidence in outdoor play, appropriate risk-taking and high-quality interactions.</a:t>
            </a:r>
          </a:p>
          <a:p>
            <a:pPr>
              <a:spcAft>
                <a:spcPts val="600"/>
              </a:spcAft>
              <a:defRPr sz="1230">
                <a:solidFill>
                  <a:srgbClr val="46433D"/>
                </a:solidFill>
                <a:latin typeface="Lato"/>
              </a:defRPr>
            </a:pPr>
            <a:r>
              <a:t>•  Making outdoor learning and progress more visible in planning and Learning Journals.</a:t>
            </a:r>
          </a:p>
        </p:txBody>
      </p:sp>
      <p:sp>
        <p:nvSpPr>
          <p:cNvPr id="32" name="Rounded Rectangle 31"/>
          <p:cNvSpPr/>
          <p:nvPr/>
        </p:nvSpPr>
        <p:spPr>
          <a:xfrm>
            <a:off x="1234440" y="5138928"/>
            <a:ext cx="9738360" cy="621792"/>
          </a:xfrm>
          <a:prstGeom prst="roundRect">
            <a:avLst>
              <a:gd name="adj" fmla="val 18000"/>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508760" y="5248656"/>
            <a:ext cx="9189720" cy="384048"/>
          </a:xfrm>
          <a:prstGeom prst="rect">
            <a:avLst/>
          </a:prstGeom>
          <a:noFill/>
        </p:spPr>
        <p:txBody>
          <a:bodyPr wrap="square" anchor="ctr">
            <a:spAutoFit/>
          </a:bodyPr>
          <a:lstStyle/>
          <a:p>
            <a:pPr algn="ctr"/>
            <a:r>
              <a:rPr sz="1320" b="1">
                <a:solidFill>
                  <a:srgbClr val="5B4B3D"/>
                </a:solidFill>
                <a:latin typeface="Lato"/>
              </a:rPr>
              <a:t>Confidence • independence • curiosity • choice • outdoor learning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2634754">
            <a:off x="11162995" y="893368"/>
            <a:ext cx="221284"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3328256">
            <a:off x="10951768" y="702259"/>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3656154">
            <a:off x="10740542" y="470916"/>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4178596">
            <a:off x="10559491" y="199339"/>
            <a:ext cx="181051"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2100000">
            <a:off x="11223345" y="933602"/>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18900000">
            <a:off x="11082528" y="802843"/>
            <a:ext cx="191109" cy="80467"/>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2100000">
            <a:off x="10941710" y="672084"/>
            <a:ext cx="191109" cy="80467"/>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18900000">
            <a:off x="10800892" y="521208"/>
            <a:ext cx="191109" cy="80467"/>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2100000">
            <a:off x="10690250" y="360273"/>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9765246">
            <a:off x="502920" y="6025896"/>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9071744">
            <a:off x="704088" y="5852159"/>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8743846">
            <a:off x="896112" y="5641848"/>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8221404">
            <a:off x="1088136" y="5394959"/>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19500000">
            <a:off x="649224" y="6062472"/>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2700000">
            <a:off x="777240" y="5943600"/>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19500000">
            <a:off x="905256" y="5824728"/>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2700000">
            <a:off x="1033271" y="5687568"/>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19500000">
            <a:off x="1133856" y="5541264"/>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59436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4980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0525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6070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160520" y="502920"/>
            <a:ext cx="3886200" cy="320040"/>
          </a:xfrm>
          <a:prstGeom prst="rect">
            <a:avLst/>
          </a:prstGeom>
          <a:noFill/>
        </p:spPr>
        <p:txBody>
          <a:bodyPr wrap="square" anchor="t">
            <a:spAutoFit/>
          </a:bodyPr>
          <a:lstStyle/>
          <a:p>
            <a:pPr algn="ctr"/>
            <a:r>
              <a:rPr sz="1000" b="1" i="0">
                <a:solidFill>
                  <a:srgbClr val="8BA189"/>
                </a:solidFill>
                <a:latin typeface="Lato"/>
              </a:rPr>
              <a:t>PRIORITY 2</a:t>
            </a:r>
          </a:p>
        </p:txBody>
      </p:sp>
      <p:sp>
        <p:nvSpPr>
          <p:cNvPr id="26" name="TextBox 25"/>
          <p:cNvSpPr txBox="1"/>
          <p:nvPr/>
        </p:nvSpPr>
        <p:spPr>
          <a:xfrm>
            <a:off x="1051560" y="758952"/>
            <a:ext cx="10104120" cy="640080"/>
          </a:xfrm>
          <a:prstGeom prst="rect">
            <a:avLst/>
          </a:prstGeom>
          <a:noFill/>
        </p:spPr>
        <p:txBody>
          <a:bodyPr wrap="square" anchor="t">
            <a:spAutoFit/>
          </a:bodyPr>
          <a:lstStyle/>
          <a:p>
            <a:pPr algn="ctr"/>
            <a:r>
              <a:rPr sz="2100" b="1">
                <a:solidFill>
                  <a:srgbClr val="663031"/>
                </a:solidFill>
                <a:latin typeface="Lato"/>
              </a:rPr>
              <a:t>To strengthen self-evaluation across the nursery to support continuous improvement and improve outcomes for children</a:t>
            </a:r>
          </a:p>
        </p:txBody>
      </p:sp>
      <p:sp>
        <p:nvSpPr>
          <p:cNvPr id="27" name="TextBox 26"/>
          <p:cNvSpPr txBox="1"/>
          <p:nvPr/>
        </p:nvSpPr>
        <p:spPr>
          <a:xfrm>
            <a:off x="1920240" y="1417320"/>
            <a:ext cx="8366760" cy="530352"/>
          </a:xfrm>
          <a:prstGeom prst="rect">
            <a:avLst/>
          </a:prstGeom>
          <a:noFill/>
        </p:spPr>
        <p:txBody>
          <a:bodyPr wrap="square" anchor="t">
            <a:spAutoFit/>
          </a:bodyPr>
          <a:lstStyle/>
          <a:p>
            <a:pPr algn="ctr"/>
            <a:r>
              <a:rPr sz="1450" b="0" i="1">
                <a:solidFill>
                  <a:srgbClr val="5B4B3D"/>
                </a:solidFill>
                <a:latin typeface="Lato"/>
              </a:rPr>
              <a:t>Using reflection and everyone's voice to keep making Marina View better</a:t>
            </a:r>
          </a:p>
        </p:txBody>
      </p:sp>
      <p:sp>
        <p:nvSpPr>
          <p:cNvPr id="28" name="TextBox 27"/>
          <p:cNvSpPr txBox="1"/>
          <p:nvPr/>
        </p:nvSpPr>
        <p:spPr>
          <a:xfrm>
            <a:off x="1143000" y="1993392"/>
            <a:ext cx="4023360" cy="347472"/>
          </a:xfrm>
          <a:prstGeom prst="rect">
            <a:avLst/>
          </a:prstGeom>
          <a:noFill/>
        </p:spPr>
        <p:txBody>
          <a:bodyPr wrap="square" anchor="t">
            <a:spAutoFit/>
          </a:bodyPr>
          <a:lstStyle/>
          <a:p>
            <a:pPr algn="l"/>
            <a:r>
              <a:rPr sz="1500" b="1">
                <a:solidFill>
                  <a:srgbClr val="663031"/>
                </a:solidFill>
                <a:latin typeface="Lato"/>
              </a:rPr>
              <a:t>What does this mean?</a:t>
            </a:r>
          </a:p>
        </p:txBody>
      </p:sp>
      <p:sp>
        <p:nvSpPr>
          <p:cNvPr id="29" name="TextBox 28"/>
          <p:cNvSpPr txBox="1"/>
          <p:nvPr/>
        </p:nvSpPr>
        <p:spPr>
          <a:xfrm>
            <a:off x="1143000" y="2359152"/>
            <a:ext cx="4754880" cy="1325880"/>
          </a:xfrm>
          <a:prstGeom prst="rect">
            <a:avLst/>
          </a:prstGeom>
          <a:noFill/>
        </p:spPr>
        <p:txBody>
          <a:bodyPr wrap="square" anchor="t">
            <a:spAutoFit/>
          </a:bodyPr>
          <a:lstStyle/>
          <a:p>
            <a:pPr algn="l"/>
            <a:r>
              <a:rPr sz="1340" b="0" i="0">
                <a:solidFill>
                  <a:srgbClr val="46433D"/>
                </a:solidFill>
                <a:latin typeface="Lato"/>
              </a:rPr>
              <a:t>Simply put, we will keep looking closely at what children experience, asking what is working well and deciding what we can improve next. Then we check whether those changes have made a real difference.</a:t>
            </a:r>
          </a:p>
        </p:txBody>
      </p:sp>
      <p:sp>
        <p:nvSpPr>
          <p:cNvPr id="30" name="TextBox 29"/>
          <p:cNvSpPr txBox="1"/>
          <p:nvPr/>
        </p:nvSpPr>
        <p:spPr>
          <a:xfrm>
            <a:off x="6400800" y="1993392"/>
            <a:ext cx="3108960" cy="347472"/>
          </a:xfrm>
          <a:prstGeom prst="rect">
            <a:avLst/>
          </a:prstGeom>
          <a:noFill/>
        </p:spPr>
        <p:txBody>
          <a:bodyPr wrap="square" anchor="t">
            <a:spAutoFit/>
          </a:bodyPr>
          <a:lstStyle/>
          <a:p>
            <a:pPr algn="l"/>
            <a:r>
              <a:rPr sz="1500" b="1">
                <a:solidFill>
                  <a:srgbClr val="663031"/>
                </a:solidFill>
                <a:latin typeface="Lato"/>
              </a:rPr>
              <a:t>What will we focus on?</a:t>
            </a:r>
          </a:p>
        </p:txBody>
      </p:sp>
      <p:sp>
        <p:nvSpPr>
          <p:cNvPr id="31" name="TextBox 30"/>
          <p:cNvSpPr txBox="1"/>
          <p:nvPr/>
        </p:nvSpPr>
        <p:spPr>
          <a:xfrm>
            <a:off x="6400800" y="2359152"/>
            <a:ext cx="4480560" cy="1965960"/>
          </a:xfrm>
          <a:prstGeom prst="rect">
            <a:avLst/>
          </a:prstGeom>
          <a:noFill/>
        </p:spPr>
        <p:txBody>
          <a:bodyPr wrap="square">
            <a:spAutoFit/>
          </a:bodyPr>
          <a:lstStyle/>
          <a:p>
            <a:pPr>
              <a:spcAft>
                <a:spcPts val="600"/>
              </a:spcAft>
              <a:defRPr sz="1260">
                <a:solidFill>
                  <a:srgbClr val="46433D"/>
                </a:solidFill>
                <a:latin typeface="Lato"/>
              </a:defRPr>
            </a:pPr>
            <a:r>
              <a:t>•  Learning walks, audits and playroom discussions.</a:t>
            </a:r>
          </a:p>
          <a:p>
            <a:pPr>
              <a:spcAft>
                <a:spcPts val="600"/>
              </a:spcAft>
              <a:defRPr sz="1260">
                <a:solidFill>
                  <a:srgbClr val="46433D"/>
                </a:solidFill>
                <a:latin typeface="Lato"/>
              </a:defRPr>
            </a:pPr>
            <a:r>
              <a:t>•  Listening to children, families and staff.</a:t>
            </a:r>
          </a:p>
          <a:p>
            <a:pPr>
              <a:spcAft>
                <a:spcPts val="600"/>
              </a:spcAft>
              <a:defRPr sz="1260">
                <a:solidFill>
                  <a:srgbClr val="46433D"/>
                </a:solidFill>
                <a:latin typeface="Lato"/>
              </a:defRPr>
            </a:pPr>
            <a:r>
              <a:t>•  Using staff meetings and champion roles to agree next steps.</a:t>
            </a:r>
          </a:p>
          <a:p>
            <a:pPr>
              <a:spcAft>
                <a:spcPts val="600"/>
              </a:spcAft>
              <a:defRPr sz="1260">
                <a:solidFill>
                  <a:srgbClr val="46433D"/>
                </a:solidFill>
                <a:latin typeface="Lato"/>
              </a:defRPr>
            </a:pPr>
            <a:r>
              <a:t>•  Recording changes and the impact they have on children's experiences.</a:t>
            </a:r>
          </a:p>
        </p:txBody>
      </p:sp>
      <p:sp>
        <p:nvSpPr>
          <p:cNvPr id="32" name="Rounded Rectangle 31"/>
          <p:cNvSpPr/>
          <p:nvPr/>
        </p:nvSpPr>
        <p:spPr>
          <a:xfrm>
            <a:off x="1234440" y="5074920"/>
            <a:ext cx="9738360" cy="621792"/>
          </a:xfrm>
          <a:prstGeom prst="roundRect">
            <a:avLst>
              <a:gd name="adj" fmla="val 18000"/>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508760" y="5184648"/>
            <a:ext cx="9189720" cy="384048"/>
          </a:xfrm>
          <a:prstGeom prst="rect">
            <a:avLst/>
          </a:prstGeom>
          <a:noFill/>
        </p:spPr>
        <p:txBody>
          <a:bodyPr wrap="square" anchor="ctr">
            <a:spAutoFit/>
          </a:bodyPr>
          <a:lstStyle/>
          <a:p>
            <a:pPr algn="ctr"/>
            <a:r>
              <a:rPr sz="1320" b="1">
                <a:solidFill>
                  <a:srgbClr val="5B4B3D"/>
                </a:solidFill>
                <a:latin typeface="Lato"/>
              </a:rPr>
              <a:t>Reflect • listen • review • improve • measure impact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9765246">
            <a:off x="438912" y="887425"/>
            <a:ext cx="231343"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9071744">
            <a:off x="670255" y="687628"/>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8743846">
            <a:off x="891082" y="445770"/>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8221404">
            <a:off x="1111910" y="161848"/>
            <a:ext cx="189280"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19500000">
            <a:off x="607161" y="929487"/>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2700000">
            <a:off x="754380" y="792784"/>
            <a:ext cx="199796" cy="84124"/>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19500000">
            <a:off x="901598" y="656082"/>
            <a:ext cx="199796" cy="84124"/>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2700000">
            <a:off x="1048816" y="498348"/>
            <a:ext cx="199796" cy="84124"/>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19500000">
            <a:off x="1164488" y="330098"/>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2634754">
            <a:off x="11183111" y="6035040"/>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3328256">
            <a:off x="10991088" y="5861304"/>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3656154">
            <a:off x="10799063" y="5650992"/>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4178596">
            <a:off x="10634472" y="5404104"/>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2100000">
            <a:off x="11237976" y="6071616"/>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18900000">
            <a:off x="11109959" y="5952744"/>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2100000">
            <a:off x="10981944" y="5833872"/>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18900000">
            <a:off x="10853928" y="5696712"/>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2100000">
            <a:off x="10753344" y="5550408"/>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28700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44244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059789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75334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160520" y="502920"/>
            <a:ext cx="3886200" cy="320040"/>
          </a:xfrm>
          <a:prstGeom prst="rect">
            <a:avLst/>
          </a:prstGeom>
          <a:noFill/>
        </p:spPr>
        <p:txBody>
          <a:bodyPr wrap="square" anchor="t">
            <a:spAutoFit/>
          </a:bodyPr>
          <a:lstStyle/>
          <a:p>
            <a:pPr algn="ctr"/>
            <a:r>
              <a:rPr sz="1000" b="1" i="0">
                <a:solidFill>
                  <a:srgbClr val="8BA189"/>
                </a:solidFill>
                <a:latin typeface="Lato"/>
              </a:rPr>
              <a:t>PRIORITY 3</a:t>
            </a:r>
          </a:p>
        </p:txBody>
      </p:sp>
      <p:sp>
        <p:nvSpPr>
          <p:cNvPr id="26" name="TextBox 25"/>
          <p:cNvSpPr txBox="1"/>
          <p:nvPr/>
        </p:nvSpPr>
        <p:spPr>
          <a:xfrm>
            <a:off x="1051560" y="758952"/>
            <a:ext cx="10104120" cy="640080"/>
          </a:xfrm>
          <a:prstGeom prst="rect">
            <a:avLst/>
          </a:prstGeom>
          <a:noFill/>
        </p:spPr>
        <p:txBody>
          <a:bodyPr wrap="square" anchor="t">
            <a:spAutoFit/>
          </a:bodyPr>
          <a:lstStyle/>
          <a:p>
            <a:pPr algn="ctr"/>
            <a:r>
              <a:rPr sz="2300" b="1">
                <a:solidFill>
                  <a:srgbClr val="663031"/>
                </a:solidFill>
                <a:latin typeface="Lato"/>
              </a:rPr>
              <a:t>To improve children’s numeracy skills</a:t>
            </a:r>
          </a:p>
        </p:txBody>
      </p:sp>
      <p:sp>
        <p:nvSpPr>
          <p:cNvPr id="27" name="TextBox 26"/>
          <p:cNvSpPr txBox="1"/>
          <p:nvPr/>
        </p:nvSpPr>
        <p:spPr>
          <a:xfrm>
            <a:off x="1920240" y="1417320"/>
            <a:ext cx="8366760" cy="530352"/>
          </a:xfrm>
          <a:prstGeom prst="rect">
            <a:avLst/>
          </a:prstGeom>
          <a:noFill/>
        </p:spPr>
        <p:txBody>
          <a:bodyPr wrap="square" anchor="t">
            <a:spAutoFit/>
          </a:bodyPr>
          <a:lstStyle/>
          <a:p>
            <a:pPr algn="ctr"/>
            <a:r>
              <a:rPr sz="1450" b="0" i="1">
                <a:solidFill>
                  <a:srgbClr val="5B4B3D"/>
                </a:solidFill>
                <a:latin typeface="Lato"/>
              </a:rPr>
              <a:t>Building children's numeracy through meaningful play and everyday experiences</a:t>
            </a:r>
          </a:p>
        </p:txBody>
      </p:sp>
      <p:sp>
        <p:nvSpPr>
          <p:cNvPr id="28" name="TextBox 27"/>
          <p:cNvSpPr txBox="1"/>
          <p:nvPr/>
        </p:nvSpPr>
        <p:spPr>
          <a:xfrm>
            <a:off x="1143000" y="1993392"/>
            <a:ext cx="3383280" cy="347472"/>
          </a:xfrm>
          <a:prstGeom prst="rect">
            <a:avLst/>
          </a:prstGeom>
          <a:noFill/>
        </p:spPr>
        <p:txBody>
          <a:bodyPr wrap="square" anchor="t">
            <a:spAutoFit/>
          </a:bodyPr>
          <a:lstStyle/>
          <a:p>
            <a:pPr algn="l"/>
            <a:r>
              <a:rPr sz="1500" b="1">
                <a:solidFill>
                  <a:srgbClr val="663031"/>
                </a:solidFill>
                <a:latin typeface="Lato"/>
              </a:rPr>
              <a:t>What does this mean?</a:t>
            </a:r>
          </a:p>
        </p:txBody>
      </p:sp>
      <p:sp>
        <p:nvSpPr>
          <p:cNvPr id="29" name="TextBox 28"/>
          <p:cNvSpPr txBox="1"/>
          <p:nvPr/>
        </p:nvSpPr>
        <p:spPr>
          <a:xfrm>
            <a:off x="1143000" y="2359152"/>
            <a:ext cx="4663440" cy="1097280"/>
          </a:xfrm>
          <a:prstGeom prst="rect">
            <a:avLst/>
          </a:prstGeom>
          <a:noFill/>
        </p:spPr>
        <p:txBody>
          <a:bodyPr wrap="square" anchor="t">
            <a:spAutoFit/>
          </a:bodyPr>
          <a:lstStyle/>
          <a:p>
            <a:pPr algn="l"/>
            <a:r>
              <a:rPr sz="1350" b="0" i="0">
                <a:solidFill>
                  <a:srgbClr val="46433D"/>
                </a:solidFill>
                <a:latin typeface="Lato"/>
              </a:rPr>
              <a:t>Children develop early maths skills all through the day - when they count, sort, compare, measure, spot patterns, explore shape or talk about where things are.</a:t>
            </a:r>
          </a:p>
        </p:txBody>
      </p:sp>
      <p:sp>
        <p:nvSpPr>
          <p:cNvPr id="30" name="TextBox 29"/>
          <p:cNvSpPr txBox="1"/>
          <p:nvPr/>
        </p:nvSpPr>
        <p:spPr>
          <a:xfrm>
            <a:off x="6400800" y="1993392"/>
            <a:ext cx="3200400" cy="347472"/>
          </a:xfrm>
          <a:prstGeom prst="rect">
            <a:avLst/>
          </a:prstGeom>
          <a:noFill/>
        </p:spPr>
        <p:txBody>
          <a:bodyPr wrap="square" anchor="t">
            <a:spAutoFit/>
          </a:bodyPr>
          <a:lstStyle/>
          <a:p>
            <a:pPr algn="l"/>
            <a:r>
              <a:rPr sz="1500" b="1">
                <a:solidFill>
                  <a:srgbClr val="663031"/>
                </a:solidFill>
                <a:latin typeface="Lato"/>
              </a:rPr>
              <a:t>What will we focus on?</a:t>
            </a:r>
          </a:p>
        </p:txBody>
      </p:sp>
      <p:sp>
        <p:nvSpPr>
          <p:cNvPr id="31" name="TextBox 30"/>
          <p:cNvSpPr txBox="1"/>
          <p:nvPr/>
        </p:nvSpPr>
        <p:spPr>
          <a:xfrm>
            <a:off x="6400800" y="2359152"/>
            <a:ext cx="4480560" cy="2331720"/>
          </a:xfrm>
          <a:prstGeom prst="rect">
            <a:avLst/>
          </a:prstGeom>
          <a:noFill/>
        </p:spPr>
        <p:txBody>
          <a:bodyPr wrap="square">
            <a:spAutoFit/>
          </a:bodyPr>
          <a:lstStyle/>
          <a:p>
            <a:pPr>
              <a:spcAft>
                <a:spcPts val="600"/>
              </a:spcAft>
              <a:defRPr sz="1210">
                <a:solidFill>
                  <a:srgbClr val="46433D"/>
                </a:solidFill>
                <a:latin typeface="Lato"/>
              </a:defRPr>
            </a:pPr>
            <a:r>
              <a:t>•  Consistent numeracy-rich experiences across all playrooms.</a:t>
            </a:r>
          </a:p>
          <a:p>
            <a:pPr>
              <a:spcAft>
                <a:spcPts val="600"/>
              </a:spcAft>
              <a:defRPr sz="1210">
                <a:solidFill>
                  <a:srgbClr val="46433D"/>
                </a:solidFill>
                <a:latin typeface="Lato"/>
              </a:defRPr>
            </a:pPr>
            <a:r>
              <a:t>•  Using real-life routines and play to develop mathematical language.</a:t>
            </a:r>
          </a:p>
          <a:p>
            <a:pPr>
              <a:spcAft>
                <a:spcPts val="600"/>
              </a:spcAft>
              <a:defRPr sz="1210">
                <a:solidFill>
                  <a:srgbClr val="46433D"/>
                </a:solidFill>
                <a:latin typeface="Lato"/>
              </a:defRPr>
            </a:pPr>
            <a:r>
              <a:t>•  Linking experiences to children's interests and next steps.</a:t>
            </a:r>
          </a:p>
          <a:p>
            <a:pPr>
              <a:spcAft>
                <a:spcPts val="600"/>
              </a:spcAft>
              <a:defRPr sz="1210">
                <a:solidFill>
                  <a:srgbClr val="46433D"/>
                </a:solidFill>
                <a:latin typeface="Lato"/>
              </a:defRPr>
            </a:pPr>
            <a:r>
              <a:t>•  Using progress information to offer extra support or challenge.</a:t>
            </a:r>
          </a:p>
          <a:p>
            <a:pPr>
              <a:spcAft>
                <a:spcPts val="600"/>
              </a:spcAft>
              <a:defRPr sz="1210">
                <a:solidFill>
                  <a:srgbClr val="46433D"/>
                </a:solidFill>
                <a:latin typeface="Lato"/>
              </a:defRPr>
            </a:pPr>
            <a:r>
              <a:t>•  Sharing numeracy learning and home-link ideas with families.</a:t>
            </a:r>
          </a:p>
        </p:txBody>
      </p:sp>
      <p:sp>
        <p:nvSpPr>
          <p:cNvPr id="32" name="Rounded Rectangle 31"/>
          <p:cNvSpPr/>
          <p:nvPr/>
        </p:nvSpPr>
        <p:spPr>
          <a:xfrm>
            <a:off x="1234440" y="5230368"/>
            <a:ext cx="9738360" cy="621792"/>
          </a:xfrm>
          <a:prstGeom prst="roundRect">
            <a:avLst>
              <a:gd name="adj" fmla="val 18000"/>
            </a:avLst>
          </a:prstGeom>
          <a:solidFill>
            <a:srgbClr val="BED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508760" y="5340096"/>
            <a:ext cx="9189720" cy="384048"/>
          </a:xfrm>
          <a:prstGeom prst="rect">
            <a:avLst/>
          </a:prstGeom>
          <a:noFill/>
        </p:spPr>
        <p:txBody>
          <a:bodyPr wrap="square" anchor="ctr">
            <a:spAutoFit/>
          </a:bodyPr>
          <a:lstStyle/>
          <a:p>
            <a:pPr algn="ctr"/>
            <a:r>
              <a:rPr sz="1320" b="1" i="0">
                <a:solidFill>
                  <a:srgbClr val="5B4B3D"/>
                </a:solidFill>
                <a:latin typeface="Lato"/>
              </a:rPr>
              <a:t>Counting • sorting • measuring • pattern • shape • position - all through play!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2634754">
            <a:off x="11162995" y="893368"/>
            <a:ext cx="221284"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3328256">
            <a:off x="10951768" y="702259"/>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3656154">
            <a:off x="10740542" y="470916"/>
            <a:ext cx="211226"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4178596">
            <a:off x="10559491" y="199339"/>
            <a:ext cx="181051" cy="18105"/>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2100000">
            <a:off x="11223345" y="933602"/>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18900000">
            <a:off x="11082528" y="802843"/>
            <a:ext cx="191109" cy="80467"/>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2100000">
            <a:off x="10941710" y="672084"/>
            <a:ext cx="191109" cy="80467"/>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18900000">
            <a:off x="10800892" y="521208"/>
            <a:ext cx="191109" cy="80467"/>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2100000">
            <a:off x="10690250" y="360273"/>
            <a:ext cx="191109" cy="80467"/>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9765246">
            <a:off x="502920" y="6025896"/>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9071744">
            <a:off x="704088" y="5852159"/>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8743846">
            <a:off x="896112" y="5641848"/>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8221404">
            <a:off x="1088136" y="5394959"/>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19500000">
            <a:off x="649224" y="6062472"/>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2700000">
            <a:off x="777240" y="5943600"/>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19500000">
            <a:off x="905256" y="5824728"/>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2700000">
            <a:off x="1033271" y="5687568"/>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19500000">
            <a:off x="1133856" y="5541264"/>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59436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4980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0525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6070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160520" y="502920"/>
            <a:ext cx="3886200" cy="320040"/>
          </a:xfrm>
          <a:prstGeom prst="rect">
            <a:avLst/>
          </a:prstGeom>
          <a:noFill/>
        </p:spPr>
        <p:txBody>
          <a:bodyPr wrap="square" anchor="t">
            <a:spAutoFit/>
          </a:bodyPr>
          <a:lstStyle/>
          <a:p>
            <a:pPr algn="ctr"/>
            <a:r>
              <a:rPr sz="1000" b="1" i="0">
                <a:solidFill>
                  <a:srgbClr val="8BA189"/>
                </a:solidFill>
                <a:latin typeface="Lato"/>
              </a:rPr>
              <a:t>WORKING TOGETHER</a:t>
            </a:r>
          </a:p>
        </p:txBody>
      </p:sp>
      <p:sp>
        <p:nvSpPr>
          <p:cNvPr id="26" name="TextBox 25"/>
          <p:cNvSpPr txBox="1"/>
          <p:nvPr/>
        </p:nvSpPr>
        <p:spPr>
          <a:xfrm>
            <a:off x="1051560" y="758952"/>
            <a:ext cx="10104120" cy="640080"/>
          </a:xfrm>
          <a:prstGeom prst="rect">
            <a:avLst/>
          </a:prstGeom>
          <a:noFill/>
        </p:spPr>
        <p:txBody>
          <a:bodyPr wrap="square" anchor="t">
            <a:spAutoFit/>
          </a:bodyPr>
          <a:lstStyle/>
          <a:p>
            <a:pPr algn="ctr"/>
            <a:r>
              <a:rPr sz="2700" b="1" i="0">
                <a:solidFill>
                  <a:srgbClr val="663031"/>
                </a:solidFill>
                <a:latin typeface="Lato"/>
              </a:rPr>
              <a:t>How will we know it's making a difference?</a:t>
            </a:r>
          </a:p>
        </p:txBody>
      </p:sp>
      <p:sp>
        <p:nvSpPr>
          <p:cNvPr id="27" name="TextBox 26"/>
          <p:cNvSpPr txBox="1"/>
          <p:nvPr/>
        </p:nvSpPr>
        <p:spPr>
          <a:xfrm>
            <a:off x="1325880" y="1600200"/>
            <a:ext cx="9509760" cy="731520"/>
          </a:xfrm>
          <a:prstGeom prst="rect">
            <a:avLst/>
          </a:prstGeom>
          <a:noFill/>
        </p:spPr>
        <p:txBody>
          <a:bodyPr wrap="square" anchor="t">
            <a:spAutoFit/>
          </a:bodyPr>
          <a:lstStyle/>
          <a:p>
            <a:pPr algn="ctr"/>
            <a:r>
              <a:rPr sz="1420" b="0" i="0">
                <a:solidFill>
                  <a:srgbClr val="46433D"/>
                </a:solidFill>
                <a:latin typeface="Lato"/>
              </a:rPr>
              <a:t>We'll keep checking progress throughout the year - but the best evidence is what we see, hear and notice in children's everyday experiences.</a:t>
            </a:r>
          </a:p>
        </p:txBody>
      </p:sp>
      <p:sp>
        <p:nvSpPr>
          <p:cNvPr id="28" name="Rounded Rectangle 27"/>
          <p:cNvSpPr/>
          <p:nvPr/>
        </p:nvSpPr>
        <p:spPr>
          <a:xfrm>
            <a:off x="1188720" y="2606040"/>
            <a:ext cx="4617720" cy="1078992"/>
          </a:xfrm>
          <a:prstGeom prst="roundRect">
            <a:avLst>
              <a:gd name="adj" fmla="val 18000"/>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389888" y="2770632"/>
            <a:ext cx="4206240" cy="274320"/>
          </a:xfrm>
          <a:prstGeom prst="rect">
            <a:avLst/>
          </a:prstGeom>
          <a:noFill/>
        </p:spPr>
        <p:txBody>
          <a:bodyPr wrap="square" anchor="t">
            <a:spAutoFit/>
          </a:bodyPr>
          <a:lstStyle/>
          <a:p>
            <a:pPr algn="l"/>
            <a:r>
              <a:rPr sz="1320" b="1" i="0">
                <a:solidFill>
                  <a:srgbClr val="663031"/>
                </a:solidFill>
                <a:latin typeface="Lato"/>
              </a:rPr>
              <a:t>Children's voices</a:t>
            </a:r>
          </a:p>
        </p:txBody>
      </p:sp>
      <p:sp>
        <p:nvSpPr>
          <p:cNvPr id="30" name="TextBox 29"/>
          <p:cNvSpPr txBox="1"/>
          <p:nvPr/>
        </p:nvSpPr>
        <p:spPr>
          <a:xfrm>
            <a:off x="1389888" y="3063240"/>
            <a:ext cx="4160520" cy="475488"/>
          </a:xfrm>
          <a:prstGeom prst="rect">
            <a:avLst/>
          </a:prstGeom>
          <a:noFill/>
        </p:spPr>
        <p:txBody>
          <a:bodyPr wrap="square" anchor="t">
            <a:spAutoFit/>
          </a:bodyPr>
          <a:lstStyle/>
          <a:p>
            <a:pPr algn="l"/>
            <a:r>
              <a:rPr sz="1070" b="0" i="0">
                <a:solidFill>
                  <a:srgbClr val="46433D"/>
                </a:solidFill>
                <a:latin typeface="Lato"/>
              </a:rPr>
              <a:t>Children are increasingly involved in shaping their play and experiences.</a:t>
            </a:r>
          </a:p>
        </p:txBody>
      </p:sp>
      <p:sp>
        <p:nvSpPr>
          <p:cNvPr id="31" name="Rounded Rectangle 30"/>
          <p:cNvSpPr/>
          <p:nvPr/>
        </p:nvSpPr>
        <p:spPr>
          <a:xfrm>
            <a:off x="6263640" y="2606040"/>
            <a:ext cx="4617720" cy="1078992"/>
          </a:xfrm>
          <a:prstGeom prst="roundRect">
            <a:avLst>
              <a:gd name="adj" fmla="val 18000"/>
            </a:avLst>
          </a:prstGeom>
          <a:solidFill>
            <a:srgbClr val="EEB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64807" y="2770632"/>
            <a:ext cx="4206240" cy="274320"/>
          </a:xfrm>
          <a:prstGeom prst="rect">
            <a:avLst/>
          </a:prstGeom>
          <a:noFill/>
        </p:spPr>
        <p:txBody>
          <a:bodyPr wrap="square" anchor="t">
            <a:spAutoFit/>
          </a:bodyPr>
          <a:lstStyle/>
          <a:p>
            <a:pPr algn="l"/>
            <a:r>
              <a:rPr sz="1320" b="1" i="0">
                <a:solidFill>
                  <a:srgbClr val="663031"/>
                </a:solidFill>
                <a:latin typeface="Lato"/>
              </a:rPr>
              <a:t>Confidence &amp; independence</a:t>
            </a:r>
          </a:p>
        </p:txBody>
      </p:sp>
      <p:sp>
        <p:nvSpPr>
          <p:cNvPr id="33" name="TextBox 32"/>
          <p:cNvSpPr txBox="1"/>
          <p:nvPr/>
        </p:nvSpPr>
        <p:spPr>
          <a:xfrm>
            <a:off x="6464807" y="3063240"/>
            <a:ext cx="4160520" cy="475488"/>
          </a:xfrm>
          <a:prstGeom prst="rect">
            <a:avLst/>
          </a:prstGeom>
          <a:noFill/>
        </p:spPr>
        <p:txBody>
          <a:bodyPr wrap="square" anchor="t">
            <a:spAutoFit/>
          </a:bodyPr>
          <a:lstStyle/>
          <a:p>
            <a:pPr algn="l"/>
            <a:r>
              <a:rPr sz="1070" b="0" i="0">
                <a:solidFill>
                  <a:srgbClr val="46433D"/>
                </a:solidFill>
                <a:latin typeface="Lato"/>
              </a:rPr>
              <a:t>We see children making choices, solving problems and trying things for themselves.</a:t>
            </a:r>
          </a:p>
        </p:txBody>
      </p:sp>
      <p:sp>
        <p:nvSpPr>
          <p:cNvPr id="34" name="Rounded Rectangle 33"/>
          <p:cNvSpPr/>
          <p:nvPr/>
        </p:nvSpPr>
        <p:spPr>
          <a:xfrm>
            <a:off x="1188720" y="4023360"/>
            <a:ext cx="4617720" cy="1078992"/>
          </a:xfrm>
          <a:prstGeom prst="roundRect">
            <a:avLst>
              <a:gd name="adj" fmla="val 18000"/>
            </a:avLst>
          </a:prstGeom>
          <a:solidFill>
            <a:srgbClr val="F6E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389888" y="4187952"/>
            <a:ext cx="4206240" cy="274320"/>
          </a:xfrm>
          <a:prstGeom prst="rect">
            <a:avLst/>
          </a:prstGeom>
          <a:noFill/>
        </p:spPr>
        <p:txBody>
          <a:bodyPr wrap="square" anchor="t">
            <a:spAutoFit/>
          </a:bodyPr>
          <a:lstStyle/>
          <a:p>
            <a:pPr algn="l"/>
            <a:r>
              <a:rPr sz="1320" b="1" i="0">
                <a:solidFill>
                  <a:srgbClr val="663031"/>
                </a:solidFill>
                <a:latin typeface="Lato"/>
              </a:rPr>
              <a:t>Learning &amp; progress</a:t>
            </a:r>
          </a:p>
        </p:txBody>
      </p:sp>
      <p:sp>
        <p:nvSpPr>
          <p:cNvPr id="36" name="TextBox 35"/>
          <p:cNvSpPr txBox="1"/>
          <p:nvPr/>
        </p:nvSpPr>
        <p:spPr>
          <a:xfrm>
            <a:off x="1389888" y="4480560"/>
            <a:ext cx="4160520" cy="475488"/>
          </a:xfrm>
          <a:prstGeom prst="rect">
            <a:avLst/>
          </a:prstGeom>
          <a:noFill/>
        </p:spPr>
        <p:txBody>
          <a:bodyPr wrap="square" anchor="t">
            <a:spAutoFit/>
          </a:bodyPr>
          <a:lstStyle/>
          <a:p>
            <a:pPr algn="l"/>
            <a:r>
              <a:rPr sz="1070" b="0" i="0">
                <a:solidFill>
                  <a:srgbClr val="46433D"/>
                </a:solidFill>
                <a:latin typeface="Lato"/>
              </a:rPr>
              <a:t>Observations, Learning Journals and tracking show children building skills over time.</a:t>
            </a:r>
          </a:p>
        </p:txBody>
      </p:sp>
      <p:sp>
        <p:nvSpPr>
          <p:cNvPr id="37" name="Rounded Rectangle 36"/>
          <p:cNvSpPr/>
          <p:nvPr/>
        </p:nvSpPr>
        <p:spPr>
          <a:xfrm>
            <a:off x="6263640" y="4023360"/>
            <a:ext cx="4617720" cy="1078992"/>
          </a:xfrm>
          <a:prstGeom prst="roundRect">
            <a:avLst>
              <a:gd name="adj" fmla="val 18000"/>
            </a:avLst>
          </a:prstGeom>
          <a:solidFill>
            <a:srgbClr val="EEE8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464807" y="4187952"/>
            <a:ext cx="4206240" cy="274320"/>
          </a:xfrm>
          <a:prstGeom prst="rect">
            <a:avLst/>
          </a:prstGeom>
          <a:noFill/>
        </p:spPr>
        <p:txBody>
          <a:bodyPr wrap="square" anchor="t">
            <a:spAutoFit/>
          </a:bodyPr>
          <a:lstStyle/>
          <a:p>
            <a:pPr algn="l"/>
            <a:r>
              <a:rPr sz="1320" b="1" i="0">
                <a:solidFill>
                  <a:srgbClr val="663031"/>
                </a:solidFill>
                <a:latin typeface="Lato"/>
              </a:rPr>
              <a:t>Family feedback</a:t>
            </a:r>
          </a:p>
        </p:txBody>
      </p:sp>
      <p:sp>
        <p:nvSpPr>
          <p:cNvPr id="39" name="TextBox 38"/>
          <p:cNvSpPr txBox="1"/>
          <p:nvPr/>
        </p:nvSpPr>
        <p:spPr>
          <a:xfrm>
            <a:off x="6464807" y="4480560"/>
            <a:ext cx="4160520" cy="475488"/>
          </a:xfrm>
          <a:prstGeom prst="rect">
            <a:avLst/>
          </a:prstGeom>
          <a:noFill/>
        </p:spPr>
        <p:txBody>
          <a:bodyPr wrap="square" anchor="t">
            <a:spAutoFit/>
          </a:bodyPr>
          <a:lstStyle/>
          <a:p>
            <a:pPr algn="l"/>
            <a:r>
              <a:rPr sz="1070" b="0" i="0">
                <a:solidFill>
                  <a:srgbClr val="46433D"/>
                </a:solidFill>
                <a:latin typeface="Lato"/>
              </a:rPr>
              <a:t>What families tell us helps us reflect, celebrate what's working and decide what comes next.</a:t>
            </a:r>
          </a:p>
        </p:txBody>
      </p:sp>
      <p:sp>
        <p:nvSpPr>
          <p:cNvPr id="40" name="TextBox 39"/>
          <p:cNvSpPr txBox="1"/>
          <p:nvPr/>
        </p:nvSpPr>
        <p:spPr>
          <a:xfrm>
            <a:off x="1371600" y="5650992"/>
            <a:ext cx="9418320" cy="457200"/>
          </a:xfrm>
          <a:prstGeom prst="rect">
            <a:avLst/>
          </a:prstGeom>
          <a:noFill/>
        </p:spPr>
        <p:txBody>
          <a:bodyPr wrap="square" anchor="t">
            <a:spAutoFit/>
          </a:bodyPr>
          <a:lstStyle/>
          <a:p>
            <a:pPr algn="ctr"/>
            <a:r>
              <a:rPr sz="1150" b="1" i="0">
                <a:solidFill>
                  <a:srgbClr val="5B4B3D"/>
                </a:solidFill>
                <a:latin typeface="Lato"/>
              </a:rPr>
              <a:t>Your views are part of our improvement journey too. You can always speak to us, share an idea or tell us what you think is going particularly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7EF"/>
        </a:solidFill>
        <a:effectLst/>
      </p:bgPr>
    </p:bg>
    <p:spTree>
      <p:nvGrpSpPr>
        <p:cNvPr id="1" name=""/>
        <p:cNvGrpSpPr/>
        <p:nvPr/>
      </p:nvGrpSpPr>
      <p:grpSpPr>
        <a:xfrm>
          <a:off x="0" y="0"/>
          <a:ext cx="0" cy="0"/>
          <a:chOff x="0" y="0"/>
          <a:chExt cx="0" cy="0"/>
        </a:xfrm>
      </p:grpSpPr>
      <p:sp>
        <p:nvSpPr>
          <p:cNvPr id="2" name="Rectangle 1"/>
          <p:cNvSpPr/>
          <p:nvPr/>
        </p:nvSpPr>
        <p:spPr>
          <a:xfrm>
            <a:off x="256032" y="201168"/>
            <a:ext cx="11676888" cy="6437376"/>
          </a:xfrm>
          <a:prstGeom prst="rect">
            <a:avLst/>
          </a:prstGeom>
          <a:noFill/>
          <a:ln w="14604">
            <a:solidFill>
              <a:srgbClr val="5B4B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19765246">
            <a:off x="438912" y="887425"/>
            <a:ext cx="231343"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rot="19071744">
            <a:off x="670255" y="687628"/>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18743846">
            <a:off x="891082" y="445770"/>
            <a:ext cx="220827"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rot="18221404">
            <a:off x="1111910" y="161848"/>
            <a:ext cx="189280" cy="18928"/>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rot="19500000">
            <a:off x="607161" y="929487"/>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rot="2700000">
            <a:off x="754380" y="792784"/>
            <a:ext cx="199796" cy="84124"/>
          </a:xfrm>
          <a:prstGeom prst="ellipse">
            <a:avLst/>
          </a:prstGeom>
          <a:solidFill>
            <a:srgbClr val="4D8F99"/>
          </a:solidFill>
          <a:ln w="11430">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rot="19500000">
            <a:off x="901598" y="656082"/>
            <a:ext cx="199796" cy="84124"/>
          </a:xfrm>
          <a:prstGeom prst="ellipse">
            <a:avLst/>
          </a:prstGeom>
          <a:solidFill>
            <a:srgbClr val="E59E97"/>
          </a:solidFill>
          <a:ln w="11430">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rot="2700000">
            <a:off x="1048816" y="498348"/>
            <a:ext cx="199796" cy="84124"/>
          </a:xfrm>
          <a:prstGeom prst="ellipse">
            <a:avLst/>
          </a:prstGeom>
          <a:solidFill>
            <a:srgbClr val="7FB2B8"/>
          </a:solidFill>
          <a:ln w="11430">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rot="19500000">
            <a:off x="1164488" y="330098"/>
            <a:ext cx="199796" cy="84124"/>
          </a:xfrm>
          <a:prstGeom prst="ellipse">
            <a:avLst/>
          </a:prstGeom>
          <a:solidFill>
            <a:srgbClr val="CF7470"/>
          </a:solidFill>
          <a:ln w="11430">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12634754">
            <a:off x="11183111" y="6035040"/>
            <a:ext cx="201168"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rot="13328256">
            <a:off x="10991088" y="5861304"/>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rot="13656154">
            <a:off x="10799063" y="5650992"/>
            <a:ext cx="192024"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14178596">
            <a:off x="10634472" y="5404104"/>
            <a:ext cx="164591" cy="16459"/>
          </a:xfrm>
          <a:prstGeom prst="rect">
            <a:avLst/>
          </a:prstGeom>
          <a:solidFill>
            <a:srgbClr val="8BA1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rot="2100000">
            <a:off x="11237976" y="6071616"/>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rot="18900000">
            <a:off x="11109959" y="5952744"/>
            <a:ext cx="173736" cy="73152"/>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rot="2100000">
            <a:off x="10981944" y="5833872"/>
            <a:ext cx="173736" cy="73152"/>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rot="18900000">
            <a:off x="10853928" y="5696712"/>
            <a:ext cx="173736" cy="73152"/>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rot="2100000">
            <a:off x="10753344" y="5550408"/>
            <a:ext cx="173736" cy="73152"/>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287000" y="475488"/>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442448" y="512064"/>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0597896" y="475488"/>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0753344" y="512064"/>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280160" y="1325880"/>
            <a:ext cx="9646920" cy="640080"/>
          </a:xfrm>
          <a:prstGeom prst="rect">
            <a:avLst/>
          </a:prstGeom>
          <a:noFill/>
        </p:spPr>
        <p:txBody>
          <a:bodyPr wrap="square" anchor="t">
            <a:spAutoFit/>
          </a:bodyPr>
          <a:lstStyle/>
          <a:p>
            <a:pPr algn="ctr"/>
            <a:r>
              <a:rPr sz="2900" b="1">
                <a:solidFill>
                  <a:srgbClr val="663031"/>
                </a:solidFill>
                <a:latin typeface="Lato"/>
              </a:rPr>
              <a:t>Keeping you updated</a:t>
            </a:r>
          </a:p>
        </p:txBody>
      </p:sp>
      <p:sp>
        <p:nvSpPr>
          <p:cNvPr id="26" name="TextBox 25"/>
          <p:cNvSpPr txBox="1"/>
          <p:nvPr/>
        </p:nvSpPr>
        <p:spPr>
          <a:xfrm>
            <a:off x="1874519" y="2286000"/>
            <a:ext cx="8412480" cy="914400"/>
          </a:xfrm>
          <a:prstGeom prst="rect">
            <a:avLst/>
          </a:prstGeom>
          <a:noFill/>
        </p:spPr>
        <p:txBody>
          <a:bodyPr wrap="square" anchor="t">
            <a:spAutoFit/>
          </a:bodyPr>
          <a:lstStyle/>
          <a:p>
            <a:pPr algn="ctr"/>
            <a:r>
              <a:rPr sz="1500" b="0">
                <a:solidFill>
                  <a:srgbClr val="46433D"/>
                </a:solidFill>
                <a:latin typeface="Lato"/>
              </a:rPr>
              <a:t>We’ll review our priorities throughout the year and share updates with families on what has changed, what is working well and the difference it is making for children.</a:t>
            </a:r>
          </a:p>
        </p:txBody>
      </p:sp>
      <p:sp>
        <p:nvSpPr>
          <p:cNvPr id="27" name="Rounded Rectangle 26"/>
          <p:cNvSpPr/>
          <p:nvPr/>
        </p:nvSpPr>
        <p:spPr>
          <a:xfrm>
            <a:off x="2743200" y="3703320"/>
            <a:ext cx="6720840" cy="960120"/>
          </a:xfrm>
          <a:prstGeom prst="roundRect">
            <a:avLst>
              <a:gd name="adj" fmla="val 18000"/>
            </a:avLst>
          </a:prstGeom>
          <a:solidFill>
            <a:srgbClr val="E2E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3063240" y="3968496"/>
            <a:ext cx="6080760" cy="384048"/>
          </a:xfrm>
          <a:prstGeom prst="rect">
            <a:avLst/>
          </a:prstGeom>
          <a:noFill/>
        </p:spPr>
        <p:txBody>
          <a:bodyPr wrap="square" anchor="t">
            <a:spAutoFit/>
          </a:bodyPr>
          <a:lstStyle/>
          <a:p>
            <a:pPr algn="ctr"/>
            <a:r>
              <a:rPr sz="1450" b="1">
                <a:solidFill>
                  <a:srgbClr val="663031"/>
                </a:solidFill>
                <a:latin typeface="Lato"/>
              </a:rPr>
              <a:t>We value your feedback and will continue to involve children, families and staff as our plans develop.</a:t>
            </a:r>
          </a:p>
        </p:txBody>
      </p:sp>
      <p:sp>
        <p:nvSpPr>
          <p:cNvPr id="29" name="TextBox 28"/>
          <p:cNvSpPr txBox="1"/>
          <p:nvPr/>
        </p:nvSpPr>
        <p:spPr>
          <a:xfrm>
            <a:off x="3063240" y="5230368"/>
            <a:ext cx="6080760" cy="365760"/>
          </a:xfrm>
          <a:prstGeom prst="rect">
            <a:avLst/>
          </a:prstGeom>
          <a:noFill/>
        </p:spPr>
        <p:txBody>
          <a:bodyPr wrap="square" anchor="t">
            <a:spAutoFit/>
          </a:bodyPr>
          <a:lstStyle/>
          <a:p>
            <a:pPr algn="ctr"/>
            <a:r>
              <a:rPr sz="1400" b="1" i="0">
                <a:solidFill>
                  <a:srgbClr val="8BA189"/>
                </a:solidFill>
                <a:latin typeface="Lato"/>
              </a:rPr>
              <a:t>Nurture  •  Discover  •  Inspire</a:t>
            </a:r>
          </a:p>
        </p:txBody>
      </p:sp>
      <p:sp>
        <p:nvSpPr>
          <p:cNvPr id="30" name="Oval 29"/>
          <p:cNvSpPr/>
          <p:nvPr/>
        </p:nvSpPr>
        <p:spPr>
          <a:xfrm>
            <a:off x="5440680" y="5806440"/>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5596128" y="5843016"/>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5751576" y="5806440"/>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5907024" y="5843016"/>
            <a:ext cx="68580" cy="68580"/>
          </a:xfrm>
          <a:prstGeom prst="ellipse">
            <a:avLst/>
          </a:prstGeom>
          <a:solidFill>
            <a:srgbClr val="4D8F99"/>
          </a:solidFill>
          <a:ln>
            <a:solidFill>
              <a:srgbClr val="4D8F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6062472" y="5806440"/>
            <a:ext cx="68580" cy="68580"/>
          </a:xfrm>
          <a:prstGeom prst="ellipse">
            <a:avLst/>
          </a:prstGeom>
          <a:solidFill>
            <a:srgbClr val="E59E97"/>
          </a:solidFill>
          <a:ln>
            <a:solidFill>
              <a:srgbClr val="E59E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6217920" y="5843016"/>
            <a:ext cx="68580" cy="68580"/>
          </a:xfrm>
          <a:prstGeom prst="ellipse">
            <a:avLst/>
          </a:prstGeom>
          <a:solidFill>
            <a:srgbClr val="7FB2B8"/>
          </a:solidFill>
          <a:ln>
            <a:solidFill>
              <a:srgbClr val="7FB2B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373368" y="5806440"/>
            <a:ext cx="68580" cy="68580"/>
          </a:xfrm>
          <a:prstGeom prst="ellipse">
            <a:avLst/>
          </a:prstGeom>
          <a:solidFill>
            <a:srgbClr val="CF7470"/>
          </a:solidFill>
          <a:ln>
            <a:solidFill>
              <a:srgbClr val="CF74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712</Words>
  <Application>Microsoft Macintosh PowerPoint</Application>
  <PresentationFormat>Widescreen</PresentationFormat>
  <Paragraphs>65</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Marina View Nursery</dc:creator>
  <cp:keywords/>
  <dc:description>generated using python-pptx</dc:description>
  <cp:lastModifiedBy>Marina View Nursery</cp:lastModifiedBy>
  <cp:revision>2</cp:revision>
  <dcterms:created xsi:type="dcterms:W3CDTF">2013-01-27T09:14:16Z</dcterms:created>
  <dcterms:modified xsi:type="dcterms:W3CDTF">2026-10-20T07:22:02Z</dcterms:modified>
  <cp:category/>
</cp:coreProperties>
</file>